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stotelica Pro Bold" panose="020B0604020202020204" charset="0"/>
      <p:regular r:id="rId21"/>
    </p:embeddedFont>
    <p:embeddedFont>
      <p:font typeface="Aristotelica Pro Semi-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Montserrat Bold" panose="020B0604020202020204" charset="0"/>
      <p:regular r:id="rId25"/>
    </p:embeddedFont>
    <p:embeddedFont>
      <p:font typeface="Montserrat Semi-Bold" panose="020B0604020202020204" charset="0"/>
      <p:regular r:id="rId26"/>
    </p:embeddedFont>
    <p:embeddedFont>
      <p:font typeface="Montserrat Ultra-Bold" panose="020B0604020202020204" charset="0"/>
      <p:regular r:id="rId27"/>
    </p:embeddedFont>
    <p:embeddedFont>
      <p:font typeface="Roboto" panose="02000000000000000000" pitchFamily="2" charset="0"/>
      <p:regular r:id="rId28"/>
    </p:embeddedFont>
    <p:embeddedFont>
      <p:font typeface="Roboto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24" y="-1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265748" y="2849901"/>
            <a:ext cx="2750822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611358" y="2206965"/>
            <a:ext cx="7532642" cy="20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9000">
                <a:solidFill>
                  <a:srgbClr val="31373B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Predicting Used Car Price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1358" y="1536403"/>
            <a:ext cx="5839362" cy="35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8"/>
              </a:lnSpc>
            </a:pPr>
            <a:r>
              <a:rPr lang="en-US" sz="2200" spc="193">
                <a:solidFill>
                  <a:srgbClr val="0066D8"/>
                </a:solidFill>
                <a:latin typeface="Roboto"/>
                <a:ea typeface="Roboto"/>
                <a:cs typeface="Roboto"/>
                <a:sym typeface="Roboto"/>
              </a:rPr>
              <a:t>PURWADHIKA DTI 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9662" y="5029200"/>
            <a:ext cx="7532642" cy="181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Creating a machine learning model to predict price of used car by using the dataset from website syarah.com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7427292" y="6179678"/>
            <a:ext cx="10860708" cy="4107322"/>
          </a:xfrm>
          <a:custGeom>
            <a:avLst/>
            <a:gdLst/>
            <a:ahLst/>
            <a:cxnLst/>
            <a:rect l="l" t="t" r="r" b="b"/>
            <a:pathLst>
              <a:path w="10860708" h="4107322">
                <a:moveTo>
                  <a:pt x="0" y="0"/>
                </a:moveTo>
                <a:lnTo>
                  <a:pt x="10860708" y="0"/>
                </a:lnTo>
                <a:lnTo>
                  <a:pt x="10860708" y="4107322"/>
                </a:lnTo>
                <a:lnTo>
                  <a:pt x="0" y="410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174382">
            <a:off x="10355831" y="2233965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1"/>
                </a:lnTo>
                <a:lnTo>
                  <a:pt x="0" y="1263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5840" y="2229951"/>
            <a:ext cx="13456320" cy="5827099"/>
          </a:xfrm>
          <a:custGeom>
            <a:avLst/>
            <a:gdLst/>
            <a:ahLst/>
            <a:cxnLst/>
            <a:rect l="l" t="t" r="r" b="b"/>
            <a:pathLst>
              <a:path w="13456320" h="5827099">
                <a:moveTo>
                  <a:pt x="0" y="0"/>
                </a:moveTo>
                <a:lnTo>
                  <a:pt x="13456320" y="0"/>
                </a:lnTo>
                <a:lnTo>
                  <a:pt x="13456320" y="5827098"/>
                </a:lnTo>
                <a:lnTo>
                  <a:pt x="0" y="582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15840" y="1140293"/>
            <a:ext cx="657576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 of </a:t>
            </a:r>
            <a:r>
              <a:rPr lang="en-US" sz="5199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Syarah</a:t>
            </a:r>
            <a:endParaRPr lang="en-US" sz="5199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06762" y="8677910"/>
            <a:ext cx="117385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Mainly the threshold is come from the website filter.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5617" y="4683256"/>
            <a:ext cx="10001473" cy="8800223"/>
          </a:xfrm>
          <a:custGeom>
            <a:avLst/>
            <a:gdLst/>
            <a:ahLst/>
            <a:cxnLst/>
            <a:rect l="l" t="t" r="r" b="b"/>
            <a:pathLst>
              <a:path w="10001473" h="8800223">
                <a:moveTo>
                  <a:pt x="0" y="0"/>
                </a:moveTo>
                <a:lnTo>
                  <a:pt x="10001472" y="0"/>
                </a:lnTo>
                <a:lnTo>
                  <a:pt x="10001472" y="8800223"/>
                </a:lnTo>
                <a:lnTo>
                  <a:pt x="0" y="8800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4731" y="1123950"/>
            <a:ext cx="1427797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Create a Regression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2268" y="3349439"/>
            <a:ext cx="9207032" cy="303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regression model is suitable for predicting used car prices because it can handle multiple predictors, non-linear relationships, and continuous output values, making it a robust and accurate approach for estimating the price of a used car.</a:t>
            </a:r>
          </a:p>
        </p:txBody>
      </p:sp>
      <p:sp>
        <p:nvSpPr>
          <p:cNvPr id="5" name="Freeform 5"/>
          <p:cNvSpPr/>
          <p:nvPr/>
        </p:nvSpPr>
        <p:spPr>
          <a:xfrm rot="904136" flipH="1">
            <a:off x="2079820" y="4549464"/>
            <a:ext cx="5088538" cy="4866329"/>
          </a:xfrm>
          <a:custGeom>
            <a:avLst/>
            <a:gdLst/>
            <a:ahLst/>
            <a:cxnLst/>
            <a:rect l="l" t="t" r="r" b="b"/>
            <a:pathLst>
              <a:path w="5088538" h="4866329">
                <a:moveTo>
                  <a:pt x="5088538" y="0"/>
                </a:moveTo>
                <a:lnTo>
                  <a:pt x="0" y="0"/>
                </a:lnTo>
                <a:lnTo>
                  <a:pt x="0" y="4866329"/>
                </a:lnTo>
                <a:lnTo>
                  <a:pt x="5088538" y="4866329"/>
                </a:lnTo>
                <a:lnTo>
                  <a:pt x="5088538" y="0"/>
                </a:lnTo>
                <a:close/>
              </a:path>
            </a:pathLst>
          </a:custGeom>
          <a:blipFill>
            <a:blip r:embed="rId4"/>
            <a:stretch>
              <a:fillRect l="-733" r="-733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5694" y="1165147"/>
            <a:ext cx="0" cy="3097725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05015" y="1260397"/>
            <a:ext cx="1427797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Process of Creating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5015" y="4186672"/>
            <a:ext cx="14165120" cy="368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AutoNum type="arabicPeriod"/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 the data</a:t>
            </a:r>
          </a:p>
          <a:p>
            <a:pPr marL="906780" lvl="1" indent="-453390" algn="l">
              <a:lnSpc>
                <a:spcPts val="5880"/>
              </a:lnSpc>
              <a:buAutoNum type="arabicPeriod"/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 &amp; preprocessing</a:t>
            </a:r>
          </a:p>
          <a:p>
            <a:pPr marL="906780" lvl="1" indent="-453390" algn="l">
              <a:lnSpc>
                <a:spcPts val="5880"/>
              </a:lnSpc>
              <a:buAutoNum type="arabicPeriod"/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Choosing the machine learning model</a:t>
            </a:r>
          </a:p>
          <a:p>
            <a:pPr marL="906780" lvl="1" indent="-453390" algn="l">
              <a:lnSpc>
                <a:spcPts val="5880"/>
              </a:lnSpc>
              <a:buAutoNum type="arabicPeriod"/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Tuning the models</a:t>
            </a:r>
          </a:p>
          <a:p>
            <a:pPr marL="906780" lvl="1" indent="-453390" algn="l">
              <a:lnSpc>
                <a:spcPts val="5880"/>
              </a:lnSpc>
              <a:buAutoNum type="arabicPeriod"/>
            </a:pPr>
            <a:r>
              <a:rPr lang="en-US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 the models </a:t>
            </a:r>
          </a:p>
        </p:txBody>
      </p:sp>
      <p:sp>
        <p:nvSpPr>
          <p:cNvPr id="5" name="Freeform 5"/>
          <p:cNvSpPr/>
          <p:nvPr/>
        </p:nvSpPr>
        <p:spPr>
          <a:xfrm rot="-3782299">
            <a:off x="15289341" y="2636541"/>
            <a:ext cx="7621549" cy="9543005"/>
          </a:xfrm>
          <a:custGeom>
            <a:avLst/>
            <a:gdLst/>
            <a:ahLst/>
            <a:cxnLst/>
            <a:rect l="l" t="t" r="r" b="b"/>
            <a:pathLst>
              <a:path w="7621549" h="9543005">
                <a:moveTo>
                  <a:pt x="0" y="0"/>
                </a:moveTo>
                <a:lnTo>
                  <a:pt x="7621550" y="0"/>
                </a:lnTo>
                <a:lnTo>
                  <a:pt x="7621550" y="9543005"/>
                </a:lnTo>
                <a:lnTo>
                  <a:pt x="0" y="95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830" b="-3506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7959" y="801911"/>
            <a:ext cx="6133235" cy="1511547"/>
            <a:chOff x="0" y="0"/>
            <a:chExt cx="8177647" cy="2015396"/>
          </a:xfrm>
        </p:grpSpPr>
        <p:grpSp>
          <p:nvGrpSpPr>
            <p:cNvPr id="3" name="Group 3"/>
            <p:cNvGrpSpPr/>
            <p:nvPr/>
          </p:nvGrpSpPr>
          <p:grpSpPr>
            <a:xfrm>
              <a:off x="414378" y="0"/>
              <a:ext cx="7317689" cy="1607954"/>
              <a:chOff x="0" y="0"/>
              <a:chExt cx="1445469" cy="3176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45469" cy="317621"/>
              </a:xfrm>
              <a:custGeom>
                <a:avLst/>
                <a:gdLst/>
                <a:ahLst/>
                <a:cxnLst/>
                <a:rect l="l" t="t" r="r" b="b"/>
                <a:pathLst>
                  <a:path w="1445469" h="317621">
                    <a:moveTo>
                      <a:pt x="71942" y="0"/>
                    </a:moveTo>
                    <a:lnTo>
                      <a:pt x="1373527" y="0"/>
                    </a:lnTo>
                    <a:cubicBezTo>
                      <a:pt x="1413260" y="0"/>
                      <a:pt x="1445469" y="32210"/>
                      <a:pt x="1445469" y="71942"/>
                    </a:cubicBezTo>
                    <a:lnTo>
                      <a:pt x="1445469" y="245678"/>
                    </a:lnTo>
                    <a:cubicBezTo>
                      <a:pt x="1445469" y="264759"/>
                      <a:pt x="1437890" y="283057"/>
                      <a:pt x="1424398" y="296549"/>
                    </a:cubicBezTo>
                    <a:cubicBezTo>
                      <a:pt x="1410906" y="310041"/>
                      <a:pt x="1392607" y="317621"/>
                      <a:pt x="1373527" y="317621"/>
                    </a:cubicBezTo>
                    <a:lnTo>
                      <a:pt x="71942" y="317621"/>
                    </a:lnTo>
                    <a:cubicBezTo>
                      <a:pt x="52862" y="317621"/>
                      <a:pt x="34563" y="310041"/>
                      <a:pt x="21071" y="296549"/>
                    </a:cubicBezTo>
                    <a:cubicBezTo>
                      <a:pt x="7580" y="283057"/>
                      <a:pt x="0" y="264759"/>
                      <a:pt x="0" y="245678"/>
                    </a:cubicBezTo>
                    <a:lnTo>
                      <a:pt x="0" y="71942"/>
                    </a:lnTo>
                    <a:cubicBezTo>
                      <a:pt x="0" y="32210"/>
                      <a:pt x="32210" y="0"/>
                      <a:pt x="71942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1445469" cy="441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453677"/>
              <a:ext cx="8177647" cy="156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Split the data</a:t>
              </a:r>
            </a:p>
            <a:p>
              <a:pPr algn="ctr">
                <a:lnSpc>
                  <a:spcPts val="4536"/>
                </a:lnSpc>
              </a:pPr>
              <a:endParaRPr lang="en-US" sz="42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81481" y="801911"/>
            <a:ext cx="6358033" cy="1205966"/>
            <a:chOff x="0" y="0"/>
            <a:chExt cx="8477378" cy="1607954"/>
          </a:xfrm>
        </p:grpSpPr>
        <p:grpSp>
          <p:nvGrpSpPr>
            <p:cNvPr id="8" name="Group 8"/>
            <p:cNvGrpSpPr/>
            <p:nvPr/>
          </p:nvGrpSpPr>
          <p:grpSpPr>
            <a:xfrm>
              <a:off x="429566" y="0"/>
              <a:ext cx="7585900" cy="1607954"/>
              <a:chOff x="0" y="0"/>
              <a:chExt cx="1498449" cy="31762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98449" cy="317621"/>
              </a:xfrm>
              <a:custGeom>
                <a:avLst/>
                <a:gdLst/>
                <a:ahLst/>
                <a:cxnLst/>
                <a:rect l="l" t="t" r="r" b="b"/>
                <a:pathLst>
                  <a:path w="1498449" h="317621">
                    <a:moveTo>
                      <a:pt x="69399" y="0"/>
                    </a:moveTo>
                    <a:lnTo>
                      <a:pt x="1429051" y="0"/>
                    </a:lnTo>
                    <a:cubicBezTo>
                      <a:pt x="1467379" y="0"/>
                      <a:pt x="1498449" y="31071"/>
                      <a:pt x="1498449" y="69399"/>
                    </a:cubicBezTo>
                    <a:lnTo>
                      <a:pt x="1498449" y="248222"/>
                    </a:lnTo>
                    <a:cubicBezTo>
                      <a:pt x="1498449" y="286550"/>
                      <a:pt x="1467379" y="317621"/>
                      <a:pt x="1429051" y="317621"/>
                    </a:cubicBezTo>
                    <a:lnTo>
                      <a:pt x="69399" y="317621"/>
                    </a:lnTo>
                    <a:cubicBezTo>
                      <a:pt x="31071" y="317621"/>
                      <a:pt x="0" y="286550"/>
                      <a:pt x="0" y="248222"/>
                    </a:cubicBezTo>
                    <a:lnTo>
                      <a:pt x="0" y="69399"/>
                    </a:lnTo>
                    <a:cubicBezTo>
                      <a:pt x="0" y="31071"/>
                      <a:pt x="31071" y="0"/>
                      <a:pt x="69399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23825"/>
                <a:ext cx="1498449" cy="441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53677"/>
              <a:ext cx="8477378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Feature Engineering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53838" y="2943263"/>
            <a:ext cx="4389424" cy="907679"/>
            <a:chOff x="0" y="0"/>
            <a:chExt cx="5852565" cy="1210239"/>
          </a:xfrm>
        </p:grpSpPr>
        <p:grpSp>
          <p:nvGrpSpPr>
            <p:cNvPr id="13" name="Group 13"/>
            <p:cNvGrpSpPr/>
            <p:nvPr/>
          </p:nvGrpSpPr>
          <p:grpSpPr>
            <a:xfrm>
              <a:off x="307727" y="0"/>
              <a:ext cx="5237112" cy="1210239"/>
              <a:chOff x="0" y="0"/>
              <a:chExt cx="1034491" cy="2390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4491" cy="239060"/>
              </a:xfrm>
              <a:custGeom>
                <a:avLst/>
                <a:gdLst/>
                <a:ahLst/>
                <a:cxnLst/>
                <a:rect l="l" t="t" r="r" b="b"/>
                <a:pathLst>
                  <a:path w="1034491" h="239060">
                    <a:moveTo>
                      <a:pt x="100523" y="0"/>
                    </a:moveTo>
                    <a:lnTo>
                      <a:pt x="933968" y="0"/>
                    </a:lnTo>
                    <a:cubicBezTo>
                      <a:pt x="989486" y="0"/>
                      <a:pt x="1034491" y="45006"/>
                      <a:pt x="1034491" y="100523"/>
                    </a:cubicBezTo>
                    <a:lnTo>
                      <a:pt x="1034491" y="138536"/>
                    </a:lnTo>
                    <a:cubicBezTo>
                      <a:pt x="1034491" y="194054"/>
                      <a:pt x="989486" y="239060"/>
                      <a:pt x="933968" y="239060"/>
                    </a:cubicBezTo>
                    <a:lnTo>
                      <a:pt x="100523" y="239060"/>
                    </a:lnTo>
                    <a:cubicBezTo>
                      <a:pt x="45006" y="239060"/>
                      <a:pt x="0" y="194054"/>
                      <a:pt x="0" y="138536"/>
                    </a:cubicBezTo>
                    <a:lnTo>
                      <a:pt x="0" y="100523"/>
                    </a:lnTo>
                    <a:cubicBezTo>
                      <a:pt x="0" y="45006"/>
                      <a:pt x="45006" y="0"/>
                      <a:pt x="10052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1034491" cy="362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309082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Encoding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50090" y="5086948"/>
            <a:ext cx="4389424" cy="956559"/>
            <a:chOff x="0" y="0"/>
            <a:chExt cx="5852565" cy="127541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852565" cy="1275411"/>
              <a:chOff x="0" y="0"/>
              <a:chExt cx="1156062" cy="2519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56062" cy="251933"/>
              </a:xfrm>
              <a:custGeom>
                <a:avLst/>
                <a:gdLst/>
                <a:ahLst/>
                <a:cxnLst/>
                <a:rect l="l" t="t" r="r" b="b"/>
                <a:pathLst>
                  <a:path w="1156062" h="251933">
                    <a:moveTo>
                      <a:pt x="89952" y="0"/>
                    </a:moveTo>
                    <a:lnTo>
                      <a:pt x="1066110" y="0"/>
                    </a:lnTo>
                    <a:cubicBezTo>
                      <a:pt x="1089967" y="0"/>
                      <a:pt x="1112847" y="9477"/>
                      <a:pt x="1129716" y="26346"/>
                    </a:cubicBezTo>
                    <a:cubicBezTo>
                      <a:pt x="1146585" y="43216"/>
                      <a:pt x="1156062" y="66095"/>
                      <a:pt x="1156062" y="89952"/>
                    </a:cubicBezTo>
                    <a:lnTo>
                      <a:pt x="1156062" y="161981"/>
                    </a:lnTo>
                    <a:cubicBezTo>
                      <a:pt x="1156062" y="185838"/>
                      <a:pt x="1146585" y="208717"/>
                      <a:pt x="1129716" y="225587"/>
                    </a:cubicBezTo>
                    <a:cubicBezTo>
                      <a:pt x="1112847" y="242456"/>
                      <a:pt x="1089967" y="251933"/>
                      <a:pt x="1066110" y="251933"/>
                    </a:cubicBezTo>
                    <a:lnTo>
                      <a:pt x="89952" y="251933"/>
                    </a:lnTo>
                    <a:cubicBezTo>
                      <a:pt x="66095" y="251933"/>
                      <a:pt x="43216" y="242456"/>
                      <a:pt x="26346" y="225587"/>
                    </a:cubicBezTo>
                    <a:cubicBezTo>
                      <a:pt x="9477" y="208717"/>
                      <a:pt x="0" y="185838"/>
                      <a:pt x="0" y="161981"/>
                    </a:cubicBezTo>
                    <a:lnTo>
                      <a:pt x="0" y="89952"/>
                    </a:lnTo>
                    <a:cubicBezTo>
                      <a:pt x="0" y="66095"/>
                      <a:pt x="9477" y="43216"/>
                      <a:pt x="26346" y="26346"/>
                    </a:cubicBezTo>
                    <a:cubicBezTo>
                      <a:pt x="43216" y="9477"/>
                      <a:pt x="66095" y="0"/>
                      <a:pt x="89952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1156062" cy="3757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337214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Semi-Bold"/>
                  <a:ea typeface="Aristotelica Pro Semi-Bold"/>
                  <a:cs typeface="Aristotelica Pro Semi-Bold"/>
                  <a:sym typeface="Aristotelica Pro Semi-Bold"/>
                </a:rPr>
                <a:t>Apply preprocessing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7517442" y="1017083"/>
            <a:ext cx="2564039" cy="775622"/>
          </a:xfrm>
          <a:custGeom>
            <a:avLst/>
            <a:gdLst/>
            <a:ahLst/>
            <a:cxnLst/>
            <a:rect l="l" t="t" r="r" b="b"/>
            <a:pathLst>
              <a:path w="2564039" h="775622">
                <a:moveTo>
                  <a:pt x="0" y="0"/>
                </a:moveTo>
                <a:lnTo>
                  <a:pt x="2564039" y="0"/>
                </a:lnTo>
                <a:lnTo>
                  <a:pt x="2564039" y="775622"/>
                </a:lnTo>
                <a:lnTo>
                  <a:pt x="0" y="77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233081">
            <a:off x="14738398" y="2403384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60" y="0"/>
                </a:lnTo>
                <a:lnTo>
                  <a:pt x="1396460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771194" y="6672157"/>
            <a:ext cx="6358033" cy="1205966"/>
            <a:chOff x="0" y="0"/>
            <a:chExt cx="8477378" cy="1607954"/>
          </a:xfrm>
        </p:grpSpPr>
        <p:grpSp>
          <p:nvGrpSpPr>
            <p:cNvPr id="25" name="Group 25"/>
            <p:cNvGrpSpPr/>
            <p:nvPr/>
          </p:nvGrpSpPr>
          <p:grpSpPr>
            <a:xfrm>
              <a:off x="429566" y="0"/>
              <a:ext cx="7585900" cy="1607954"/>
              <a:chOff x="0" y="0"/>
              <a:chExt cx="1498449" cy="31762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98449" cy="317621"/>
              </a:xfrm>
              <a:custGeom>
                <a:avLst/>
                <a:gdLst/>
                <a:ahLst/>
                <a:cxnLst/>
                <a:rect l="l" t="t" r="r" b="b"/>
                <a:pathLst>
                  <a:path w="1498449" h="317621">
                    <a:moveTo>
                      <a:pt x="69399" y="0"/>
                    </a:moveTo>
                    <a:lnTo>
                      <a:pt x="1429051" y="0"/>
                    </a:lnTo>
                    <a:cubicBezTo>
                      <a:pt x="1467379" y="0"/>
                      <a:pt x="1498449" y="31071"/>
                      <a:pt x="1498449" y="69399"/>
                    </a:cubicBezTo>
                    <a:lnTo>
                      <a:pt x="1498449" y="248222"/>
                    </a:lnTo>
                    <a:cubicBezTo>
                      <a:pt x="1498449" y="286550"/>
                      <a:pt x="1467379" y="317621"/>
                      <a:pt x="1429051" y="317621"/>
                    </a:cubicBezTo>
                    <a:lnTo>
                      <a:pt x="69399" y="317621"/>
                    </a:lnTo>
                    <a:cubicBezTo>
                      <a:pt x="31071" y="317621"/>
                      <a:pt x="0" y="286550"/>
                      <a:pt x="0" y="248222"/>
                    </a:cubicBezTo>
                    <a:lnTo>
                      <a:pt x="0" y="69399"/>
                    </a:lnTo>
                    <a:cubicBezTo>
                      <a:pt x="0" y="31071"/>
                      <a:pt x="31071" y="0"/>
                      <a:pt x="69399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23825"/>
                <a:ext cx="1498449" cy="441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453677"/>
              <a:ext cx="8477378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 dirty="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Train the models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3260498" y="5808769"/>
            <a:ext cx="1195782" cy="1850340"/>
          </a:xfrm>
          <a:custGeom>
            <a:avLst/>
            <a:gdLst/>
            <a:ahLst/>
            <a:cxnLst/>
            <a:rect l="l" t="t" r="r" b="b"/>
            <a:pathLst>
              <a:path w="1195782" h="1850340">
                <a:moveTo>
                  <a:pt x="0" y="0"/>
                </a:moveTo>
                <a:lnTo>
                  <a:pt x="1195782" y="0"/>
                </a:lnTo>
                <a:lnTo>
                  <a:pt x="1195782" y="1850339"/>
                </a:lnTo>
                <a:lnTo>
                  <a:pt x="0" y="185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9309077" y="4256578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31" name="Group 31"/>
          <p:cNvGrpSpPr/>
          <p:nvPr/>
        </p:nvGrpSpPr>
        <p:grpSpPr>
          <a:xfrm>
            <a:off x="837083" y="6733939"/>
            <a:ext cx="5845654" cy="1411168"/>
            <a:chOff x="0" y="0"/>
            <a:chExt cx="7794205" cy="1881557"/>
          </a:xfrm>
        </p:grpSpPr>
        <p:grpSp>
          <p:nvGrpSpPr>
            <p:cNvPr id="32" name="Group 32"/>
            <p:cNvGrpSpPr/>
            <p:nvPr/>
          </p:nvGrpSpPr>
          <p:grpSpPr>
            <a:xfrm>
              <a:off x="163433" y="0"/>
              <a:ext cx="7630773" cy="1881557"/>
              <a:chOff x="0" y="0"/>
              <a:chExt cx="1507313" cy="37166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507313" cy="371666"/>
              </a:xfrm>
              <a:custGeom>
                <a:avLst/>
                <a:gdLst/>
                <a:ahLst/>
                <a:cxnLst/>
                <a:rect l="l" t="t" r="r" b="b"/>
                <a:pathLst>
                  <a:path w="1507313" h="371666">
                    <a:moveTo>
                      <a:pt x="68990" y="0"/>
                    </a:moveTo>
                    <a:lnTo>
                      <a:pt x="1438323" y="0"/>
                    </a:lnTo>
                    <a:cubicBezTo>
                      <a:pt x="1476425" y="0"/>
                      <a:pt x="1507313" y="30888"/>
                      <a:pt x="1507313" y="68990"/>
                    </a:cubicBezTo>
                    <a:lnTo>
                      <a:pt x="1507313" y="302675"/>
                    </a:lnTo>
                    <a:cubicBezTo>
                      <a:pt x="1507313" y="340778"/>
                      <a:pt x="1476425" y="371666"/>
                      <a:pt x="1438323" y="371666"/>
                    </a:cubicBezTo>
                    <a:lnTo>
                      <a:pt x="68990" y="371666"/>
                    </a:lnTo>
                    <a:cubicBezTo>
                      <a:pt x="30888" y="371666"/>
                      <a:pt x="0" y="340778"/>
                      <a:pt x="0" y="302675"/>
                    </a:cubicBezTo>
                    <a:lnTo>
                      <a:pt x="0" y="68990"/>
                    </a:lnTo>
                    <a:cubicBezTo>
                      <a:pt x="0" y="30888"/>
                      <a:pt x="30888" y="0"/>
                      <a:pt x="68990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1507313" cy="495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564732"/>
              <a:ext cx="7794205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 dirty="0" err="1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Bencmark</a:t>
              </a:r>
              <a:r>
                <a:rPr lang="en-US" sz="4200" dirty="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 the models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6436774">
            <a:off x="3376335" y="8364975"/>
            <a:ext cx="1695500" cy="478979"/>
          </a:xfrm>
          <a:custGeom>
            <a:avLst/>
            <a:gdLst/>
            <a:ahLst/>
            <a:cxnLst/>
            <a:rect l="l" t="t" r="r" b="b"/>
            <a:pathLst>
              <a:path w="1695500" h="478979">
                <a:moveTo>
                  <a:pt x="0" y="0"/>
                </a:moveTo>
                <a:lnTo>
                  <a:pt x="1695500" y="0"/>
                </a:lnTo>
                <a:lnTo>
                  <a:pt x="1695500" y="478978"/>
                </a:lnTo>
                <a:lnTo>
                  <a:pt x="0" y="478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5233081">
            <a:off x="14738398" y="4347385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60" y="0"/>
                </a:lnTo>
                <a:lnTo>
                  <a:pt x="1396460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10635473">
            <a:off x="6489175" y="7336028"/>
            <a:ext cx="2564039" cy="775622"/>
          </a:xfrm>
          <a:custGeom>
            <a:avLst/>
            <a:gdLst/>
            <a:ahLst/>
            <a:cxnLst/>
            <a:rect l="l" t="t" r="r" b="b"/>
            <a:pathLst>
              <a:path w="2564039" h="775622">
                <a:moveTo>
                  <a:pt x="0" y="0"/>
                </a:moveTo>
                <a:lnTo>
                  <a:pt x="2564039" y="0"/>
                </a:lnTo>
                <a:lnTo>
                  <a:pt x="2564039" y="775622"/>
                </a:lnTo>
                <a:lnTo>
                  <a:pt x="0" y="77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224085" y="9448889"/>
            <a:ext cx="8904719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To be continued after the next slide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085315" y="5330489"/>
            <a:ext cx="4389424" cy="956559"/>
            <a:chOff x="0" y="0"/>
            <a:chExt cx="5852565" cy="1275411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5852565" cy="1275411"/>
              <a:chOff x="0" y="0"/>
              <a:chExt cx="1156062" cy="25193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56062" cy="251933"/>
              </a:xfrm>
              <a:custGeom>
                <a:avLst/>
                <a:gdLst/>
                <a:ahLst/>
                <a:cxnLst/>
                <a:rect l="l" t="t" r="r" b="b"/>
                <a:pathLst>
                  <a:path w="1156062" h="251933">
                    <a:moveTo>
                      <a:pt x="89952" y="0"/>
                    </a:moveTo>
                    <a:lnTo>
                      <a:pt x="1066110" y="0"/>
                    </a:lnTo>
                    <a:cubicBezTo>
                      <a:pt x="1089967" y="0"/>
                      <a:pt x="1112847" y="9477"/>
                      <a:pt x="1129716" y="26346"/>
                    </a:cubicBezTo>
                    <a:cubicBezTo>
                      <a:pt x="1146585" y="43216"/>
                      <a:pt x="1156062" y="66095"/>
                      <a:pt x="1156062" y="89952"/>
                    </a:cubicBezTo>
                    <a:lnTo>
                      <a:pt x="1156062" y="161981"/>
                    </a:lnTo>
                    <a:cubicBezTo>
                      <a:pt x="1156062" y="185838"/>
                      <a:pt x="1146585" y="208717"/>
                      <a:pt x="1129716" y="225587"/>
                    </a:cubicBezTo>
                    <a:cubicBezTo>
                      <a:pt x="1112847" y="242456"/>
                      <a:pt x="1089967" y="251933"/>
                      <a:pt x="1066110" y="251933"/>
                    </a:cubicBezTo>
                    <a:lnTo>
                      <a:pt x="89952" y="251933"/>
                    </a:lnTo>
                    <a:cubicBezTo>
                      <a:pt x="66095" y="251933"/>
                      <a:pt x="43216" y="242456"/>
                      <a:pt x="26346" y="225587"/>
                    </a:cubicBezTo>
                    <a:cubicBezTo>
                      <a:pt x="9477" y="208717"/>
                      <a:pt x="0" y="185838"/>
                      <a:pt x="0" y="161981"/>
                    </a:cubicBezTo>
                    <a:lnTo>
                      <a:pt x="0" y="89952"/>
                    </a:lnTo>
                    <a:cubicBezTo>
                      <a:pt x="0" y="66095"/>
                      <a:pt x="9477" y="43216"/>
                      <a:pt x="26346" y="26346"/>
                    </a:cubicBezTo>
                    <a:cubicBezTo>
                      <a:pt x="43216" y="9477"/>
                      <a:pt x="66095" y="0"/>
                      <a:pt x="89952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23825"/>
                <a:ext cx="1156062" cy="3757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0" y="337214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Semi-Bold"/>
                  <a:ea typeface="Aristotelica Pro Semi-Bold"/>
                  <a:cs typeface="Aristotelica Pro Semi-Bold"/>
                  <a:sym typeface="Aristotelica Pro Semi-Bold"/>
                </a:rPr>
                <a:t>Crossvalidation</a:t>
              </a:r>
            </a:p>
          </p:txBody>
        </p:sp>
      </p:grpSp>
      <p:sp>
        <p:nvSpPr>
          <p:cNvPr id="45" name="Freeform 45"/>
          <p:cNvSpPr/>
          <p:nvPr/>
        </p:nvSpPr>
        <p:spPr>
          <a:xfrm rot="5233081">
            <a:off x="9356861" y="6245863"/>
            <a:ext cx="1229513" cy="371928"/>
          </a:xfrm>
          <a:custGeom>
            <a:avLst/>
            <a:gdLst/>
            <a:ahLst/>
            <a:cxnLst/>
            <a:rect l="l" t="t" r="r" b="b"/>
            <a:pathLst>
              <a:path w="1229513" h="371928">
                <a:moveTo>
                  <a:pt x="0" y="0"/>
                </a:moveTo>
                <a:lnTo>
                  <a:pt x="1229513" y="0"/>
                </a:lnTo>
                <a:lnTo>
                  <a:pt x="1229513" y="371927"/>
                </a:lnTo>
                <a:lnTo>
                  <a:pt x="0" y="3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7517442" y="2878804"/>
            <a:ext cx="4389424" cy="907679"/>
            <a:chOff x="0" y="0"/>
            <a:chExt cx="5852565" cy="1210239"/>
          </a:xfrm>
        </p:grpSpPr>
        <p:grpSp>
          <p:nvGrpSpPr>
            <p:cNvPr id="47" name="Group 47"/>
            <p:cNvGrpSpPr/>
            <p:nvPr/>
          </p:nvGrpSpPr>
          <p:grpSpPr>
            <a:xfrm>
              <a:off x="307727" y="0"/>
              <a:ext cx="5237112" cy="1210239"/>
              <a:chOff x="0" y="0"/>
              <a:chExt cx="1034491" cy="23906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34491" cy="239060"/>
              </a:xfrm>
              <a:custGeom>
                <a:avLst/>
                <a:gdLst/>
                <a:ahLst/>
                <a:cxnLst/>
                <a:rect l="l" t="t" r="r" b="b"/>
                <a:pathLst>
                  <a:path w="1034491" h="239060">
                    <a:moveTo>
                      <a:pt x="100523" y="0"/>
                    </a:moveTo>
                    <a:lnTo>
                      <a:pt x="933968" y="0"/>
                    </a:lnTo>
                    <a:cubicBezTo>
                      <a:pt x="989486" y="0"/>
                      <a:pt x="1034491" y="45006"/>
                      <a:pt x="1034491" y="100523"/>
                    </a:cubicBezTo>
                    <a:lnTo>
                      <a:pt x="1034491" y="138536"/>
                    </a:lnTo>
                    <a:cubicBezTo>
                      <a:pt x="1034491" y="194054"/>
                      <a:pt x="989486" y="239060"/>
                      <a:pt x="933968" y="239060"/>
                    </a:cubicBezTo>
                    <a:lnTo>
                      <a:pt x="100523" y="239060"/>
                    </a:lnTo>
                    <a:cubicBezTo>
                      <a:pt x="45006" y="239060"/>
                      <a:pt x="0" y="194054"/>
                      <a:pt x="0" y="138536"/>
                    </a:cubicBezTo>
                    <a:lnTo>
                      <a:pt x="0" y="100523"/>
                    </a:lnTo>
                    <a:cubicBezTo>
                      <a:pt x="0" y="45006"/>
                      <a:pt x="45006" y="0"/>
                      <a:pt x="10052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23825"/>
                <a:ext cx="1034491" cy="362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0" y="309082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Scaler</a:t>
              </a:r>
            </a:p>
          </p:txBody>
        </p:sp>
      </p:grpSp>
      <p:sp>
        <p:nvSpPr>
          <p:cNvPr id="51" name="Freeform 51"/>
          <p:cNvSpPr/>
          <p:nvPr/>
        </p:nvSpPr>
        <p:spPr>
          <a:xfrm rot="141271">
            <a:off x="11255609" y="3185888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59" y="0"/>
                </a:lnTo>
                <a:lnTo>
                  <a:pt x="1396459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82299">
            <a:off x="16051629" y="4144830"/>
            <a:ext cx="7621549" cy="9543005"/>
          </a:xfrm>
          <a:custGeom>
            <a:avLst/>
            <a:gdLst/>
            <a:ahLst/>
            <a:cxnLst/>
            <a:rect l="l" t="t" r="r" b="b"/>
            <a:pathLst>
              <a:path w="7621549" h="9543005">
                <a:moveTo>
                  <a:pt x="0" y="0"/>
                </a:moveTo>
                <a:lnTo>
                  <a:pt x="7621550" y="0"/>
                </a:lnTo>
                <a:lnTo>
                  <a:pt x="7621550" y="9543005"/>
                </a:lnTo>
                <a:lnTo>
                  <a:pt x="0" y="95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830" b="-350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15694" y="714685"/>
            <a:ext cx="0" cy="3097725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009777" y="1422350"/>
            <a:ext cx="1427797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Choosing the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8858" y="4651468"/>
            <a:ext cx="113958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XGBoost Regression?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5694" y="5926118"/>
            <a:ext cx="12870806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XGBoost, short for Extreme Gradient Boosting, is a super-effective tool used to learn from data. It is known for its ability to handle large datasets, high-dimensional data, and complex relationships between features.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82299">
            <a:off x="16145451" y="4266396"/>
            <a:ext cx="7621549" cy="9543005"/>
          </a:xfrm>
          <a:custGeom>
            <a:avLst/>
            <a:gdLst/>
            <a:ahLst/>
            <a:cxnLst/>
            <a:rect l="l" t="t" r="r" b="b"/>
            <a:pathLst>
              <a:path w="7621549" h="9543005">
                <a:moveTo>
                  <a:pt x="0" y="0"/>
                </a:moveTo>
                <a:lnTo>
                  <a:pt x="7621550" y="0"/>
                </a:lnTo>
                <a:lnTo>
                  <a:pt x="7621550" y="9543005"/>
                </a:lnTo>
                <a:lnTo>
                  <a:pt x="0" y="95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830" b="-350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639467" y="1688709"/>
            <a:ext cx="5845654" cy="1411168"/>
            <a:chOff x="0" y="0"/>
            <a:chExt cx="7794205" cy="1881557"/>
          </a:xfrm>
        </p:grpSpPr>
        <p:grpSp>
          <p:nvGrpSpPr>
            <p:cNvPr id="5" name="Group 5"/>
            <p:cNvGrpSpPr/>
            <p:nvPr/>
          </p:nvGrpSpPr>
          <p:grpSpPr>
            <a:xfrm>
              <a:off x="163433" y="0"/>
              <a:ext cx="7630773" cy="1881557"/>
              <a:chOff x="0" y="0"/>
              <a:chExt cx="1507313" cy="37166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07313" cy="371666"/>
              </a:xfrm>
              <a:custGeom>
                <a:avLst/>
                <a:gdLst/>
                <a:ahLst/>
                <a:cxnLst/>
                <a:rect l="l" t="t" r="r" b="b"/>
                <a:pathLst>
                  <a:path w="1507313" h="371666">
                    <a:moveTo>
                      <a:pt x="68990" y="0"/>
                    </a:moveTo>
                    <a:lnTo>
                      <a:pt x="1438323" y="0"/>
                    </a:lnTo>
                    <a:cubicBezTo>
                      <a:pt x="1476425" y="0"/>
                      <a:pt x="1507313" y="30888"/>
                      <a:pt x="1507313" y="68990"/>
                    </a:cubicBezTo>
                    <a:lnTo>
                      <a:pt x="1507313" y="302675"/>
                    </a:lnTo>
                    <a:cubicBezTo>
                      <a:pt x="1507313" y="340778"/>
                      <a:pt x="1476425" y="371666"/>
                      <a:pt x="1438323" y="371666"/>
                    </a:cubicBezTo>
                    <a:lnTo>
                      <a:pt x="68990" y="371666"/>
                    </a:lnTo>
                    <a:cubicBezTo>
                      <a:pt x="30888" y="371666"/>
                      <a:pt x="0" y="340778"/>
                      <a:pt x="0" y="302675"/>
                    </a:cubicBezTo>
                    <a:lnTo>
                      <a:pt x="0" y="68990"/>
                    </a:lnTo>
                    <a:cubicBezTo>
                      <a:pt x="0" y="30888"/>
                      <a:pt x="30888" y="0"/>
                      <a:pt x="68990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23825"/>
                <a:ext cx="1507313" cy="495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564732"/>
              <a:ext cx="7794205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XGBoostRegression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6436774">
            <a:off x="2912160" y="568595"/>
            <a:ext cx="1695500" cy="478979"/>
          </a:xfrm>
          <a:custGeom>
            <a:avLst/>
            <a:gdLst/>
            <a:ahLst/>
            <a:cxnLst/>
            <a:rect l="l" t="t" r="r" b="b"/>
            <a:pathLst>
              <a:path w="1695500" h="478979">
                <a:moveTo>
                  <a:pt x="0" y="0"/>
                </a:moveTo>
                <a:lnTo>
                  <a:pt x="1695500" y="0"/>
                </a:lnTo>
                <a:lnTo>
                  <a:pt x="1695500" y="478979"/>
                </a:lnTo>
                <a:lnTo>
                  <a:pt x="0" y="478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467863" y="1688709"/>
            <a:ext cx="4675110" cy="1411168"/>
            <a:chOff x="0" y="0"/>
            <a:chExt cx="6233481" cy="1881557"/>
          </a:xfrm>
        </p:grpSpPr>
        <p:grpSp>
          <p:nvGrpSpPr>
            <p:cNvPr id="11" name="Group 11"/>
            <p:cNvGrpSpPr/>
            <p:nvPr/>
          </p:nvGrpSpPr>
          <p:grpSpPr>
            <a:xfrm>
              <a:off x="130707" y="0"/>
              <a:ext cx="6102774" cy="1881557"/>
              <a:chOff x="0" y="0"/>
              <a:chExt cx="1205486" cy="37166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05486" cy="371666"/>
              </a:xfrm>
              <a:custGeom>
                <a:avLst/>
                <a:gdLst/>
                <a:ahLst/>
                <a:cxnLst/>
                <a:rect l="l" t="t" r="r" b="b"/>
                <a:pathLst>
                  <a:path w="1205486" h="371666">
                    <a:moveTo>
                      <a:pt x="86264" y="0"/>
                    </a:moveTo>
                    <a:lnTo>
                      <a:pt x="1119222" y="0"/>
                    </a:lnTo>
                    <a:cubicBezTo>
                      <a:pt x="1142101" y="0"/>
                      <a:pt x="1164042" y="9089"/>
                      <a:pt x="1180220" y="25266"/>
                    </a:cubicBezTo>
                    <a:cubicBezTo>
                      <a:pt x="1196398" y="41444"/>
                      <a:pt x="1205486" y="63385"/>
                      <a:pt x="1205486" y="86264"/>
                    </a:cubicBezTo>
                    <a:lnTo>
                      <a:pt x="1205486" y="285401"/>
                    </a:lnTo>
                    <a:cubicBezTo>
                      <a:pt x="1205486" y="333044"/>
                      <a:pt x="1166864" y="371666"/>
                      <a:pt x="1119222" y="371666"/>
                    </a:cubicBezTo>
                    <a:lnTo>
                      <a:pt x="86264" y="371666"/>
                    </a:lnTo>
                    <a:cubicBezTo>
                      <a:pt x="38622" y="371666"/>
                      <a:pt x="0" y="333044"/>
                      <a:pt x="0" y="285401"/>
                    </a:cubicBezTo>
                    <a:lnTo>
                      <a:pt x="0" y="86264"/>
                    </a:lnTo>
                    <a:cubicBezTo>
                      <a:pt x="0" y="63385"/>
                      <a:pt x="9089" y="41444"/>
                      <a:pt x="25266" y="25266"/>
                    </a:cubicBezTo>
                    <a:cubicBezTo>
                      <a:pt x="41444" y="9089"/>
                      <a:pt x="63385" y="0"/>
                      <a:pt x="86264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23825"/>
                <a:ext cx="1205486" cy="495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564732"/>
              <a:ext cx="6233481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Tuning the model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86131" y="4747577"/>
            <a:ext cx="4389424" cy="907679"/>
            <a:chOff x="0" y="0"/>
            <a:chExt cx="5852565" cy="1210239"/>
          </a:xfrm>
        </p:grpSpPr>
        <p:grpSp>
          <p:nvGrpSpPr>
            <p:cNvPr id="16" name="Group 16"/>
            <p:cNvGrpSpPr/>
            <p:nvPr/>
          </p:nvGrpSpPr>
          <p:grpSpPr>
            <a:xfrm>
              <a:off x="307727" y="0"/>
              <a:ext cx="5237112" cy="1210239"/>
              <a:chOff x="0" y="0"/>
              <a:chExt cx="1034491" cy="2390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34491" cy="239060"/>
              </a:xfrm>
              <a:custGeom>
                <a:avLst/>
                <a:gdLst/>
                <a:ahLst/>
                <a:cxnLst/>
                <a:rect l="l" t="t" r="r" b="b"/>
                <a:pathLst>
                  <a:path w="1034491" h="239060">
                    <a:moveTo>
                      <a:pt x="100523" y="0"/>
                    </a:moveTo>
                    <a:lnTo>
                      <a:pt x="933968" y="0"/>
                    </a:lnTo>
                    <a:cubicBezTo>
                      <a:pt x="989486" y="0"/>
                      <a:pt x="1034491" y="45006"/>
                      <a:pt x="1034491" y="100523"/>
                    </a:cubicBezTo>
                    <a:lnTo>
                      <a:pt x="1034491" y="138536"/>
                    </a:lnTo>
                    <a:cubicBezTo>
                      <a:pt x="1034491" y="194054"/>
                      <a:pt x="989486" y="239060"/>
                      <a:pt x="933968" y="239060"/>
                    </a:cubicBezTo>
                    <a:lnTo>
                      <a:pt x="100523" y="239060"/>
                    </a:lnTo>
                    <a:cubicBezTo>
                      <a:pt x="45006" y="239060"/>
                      <a:pt x="0" y="194054"/>
                      <a:pt x="0" y="138536"/>
                    </a:cubicBezTo>
                    <a:lnTo>
                      <a:pt x="0" y="100523"/>
                    </a:lnTo>
                    <a:cubicBezTo>
                      <a:pt x="0" y="45006"/>
                      <a:pt x="45006" y="0"/>
                      <a:pt x="10052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1034491" cy="362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309082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Random Search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662533" y="2006482"/>
            <a:ext cx="2564039" cy="775622"/>
          </a:xfrm>
          <a:custGeom>
            <a:avLst/>
            <a:gdLst/>
            <a:ahLst/>
            <a:cxnLst/>
            <a:rect l="l" t="t" r="r" b="b"/>
            <a:pathLst>
              <a:path w="2564039" h="775622">
                <a:moveTo>
                  <a:pt x="0" y="0"/>
                </a:moveTo>
                <a:lnTo>
                  <a:pt x="2564039" y="0"/>
                </a:lnTo>
                <a:lnTo>
                  <a:pt x="2564039" y="775622"/>
                </a:lnTo>
                <a:lnTo>
                  <a:pt x="0" y="77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321867" y="6217232"/>
            <a:ext cx="5845654" cy="1411168"/>
            <a:chOff x="0" y="0"/>
            <a:chExt cx="7794205" cy="1881557"/>
          </a:xfrm>
        </p:grpSpPr>
        <p:grpSp>
          <p:nvGrpSpPr>
            <p:cNvPr id="22" name="Group 22"/>
            <p:cNvGrpSpPr/>
            <p:nvPr/>
          </p:nvGrpSpPr>
          <p:grpSpPr>
            <a:xfrm>
              <a:off x="163433" y="0"/>
              <a:ext cx="7630773" cy="1881557"/>
              <a:chOff x="0" y="0"/>
              <a:chExt cx="1507313" cy="37166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07313" cy="371666"/>
              </a:xfrm>
              <a:custGeom>
                <a:avLst/>
                <a:gdLst/>
                <a:ahLst/>
                <a:cxnLst/>
                <a:rect l="l" t="t" r="r" b="b"/>
                <a:pathLst>
                  <a:path w="1507313" h="371666">
                    <a:moveTo>
                      <a:pt x="68990" y="0"/>
                    </a:moveTo>
                    <a:lnTo>
                      <a:pt x="1438323" y="0"/>
                    </a:lnTo>
                    <a:cubicBezTo>
                      <a:pt x="1476425" y="0"/>
                      <a:pt x="1507313" y="30888"/>
                      <a:pt x="1507313" y="68990"/>
                    </a:cubicBezTo>
                    <a:lnTo>
                      <a:pt x="1507313" y="302675"/>
                    </a:lnTo>
                    <a:cubicBezTo>
                      <a:pt x="1507313" y="340778"/>
                      <a:pt x="1476425" y="371666"/>
                      <a:pt x="1438323" y="371666"/>
                    </a:cubicBezTo>
                    <a:lnTo>
                      <a:pt x="68990" y="371666"/>
                    </a:lnTo>
                    <a:cubicBezTo>
                      <a:pt x="30888" y="371666"/>
                      <a:pt x="0" y="340778"/>
                      <a:pt x="0" y="302675"/>
                    </a:cubicBezTo>
                    <a:lnTo>
                      <a:pt x="0" y="68990"/>
                    </a:lnTo>
                    <a:cubicBezTo>
                      <a:pt x="0" y="30888"/>
                      <a:pt x="30888" y="0"/>
                      <a:pt x="68990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23825"/>
                <a:ext cx="1507313" cy="495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564732"/>
              <a:ext cx="7794205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Evaluate the model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6592" y="6093316"/>
            <a:ext cx="5845654" cy="1411168"/>
            <a:chOff x="0" y="0"/>
            <a:chExt cx="7794205" cy="1881557"/>
          </a:xfrm>
        </p:grpSpPr>
        <p:grpSp>
          <p:nvGrpSpPr>
            <p:cNvPr id="27" name="Group 27"/>
            <p:cNvGrpSpPr/>
            <p:nvPr/>
          </p:nvGrpSpPr>
          <p:grpSpPr>
            <a:xfrm>
              <a:off x="163433" y="0"/>
              <a:ext cx="7630773" cy="1881557"/>
              <a:chOff x="0" y="0"/>
              <a:chExt cx="1507313" cy="37166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507313" cy="371666"/>
              </a:xfrm>
              <a:custGeom>
                <a:avLst/>
                <a:gdLst/>
                <a:ahLst/>
                <a:cxnLst/>
                <a:rect l="l" t="t" r="r" b="b"/>
                <a:pathLst>
                  <a:path w="1507313" h="371666">
                    <a:moveTo>
                      <a:pt x="68990" y="0"/>
                    </a:moveTo>
                    <a:lnTo>
                      <a:pt x="1438323" y="0"/>
                    </a:lnTo>
                    <a:cubicBezTo>
                      <a:pt x="1476425" y="0"/>
                      <a:pt x="1507313" y="30888"/>
                      <a:pt x="1507313" y="68990"/>
                    </a:cubicBezTo>
                    <a:lnTo>
                      <a:pt x="1507313" y="302675"/>
                    </a:lnTo>
                    <a:cubicBezTo>
                      <a:pt x="1507313" y="340778"/>
                      <a:pt x="1476425" y="371666"/>
                      <a:pt x="1438323" y="371666"/>
                    </a:cubicBezTo>
                    <a:lnTo>
                      <a:pt x="68990" y="371666"/>
                    </a:lnTo>
                    <a:cubicBezTo>
                      <a:pt x="30888" y="371666"/>
                      <a:pt x="0" y="340778"/>
                      <a:pt x="0" y="302675"/>
                    </a:cubicBezTo>
                    <a:lnTo>
                      <a:pt x="0" y="68990"/>
                    </a:lnTo>
                    <a:cubicBezTo>
                      <a:pt x="0" y="30888"/>
                      <a:pt x="30888" y="0"/>
                      <a:pt x="68990" y="0"/>
                    </a:cubicBezTo>
                    <a:close/>
                  </a:path>
                </a:pathLst>
              </a:custGeom>
              <a:solidFill>
                <a:srgbClr val="F4AD0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1507313" cy="495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564732"/>
              <a:ext cx="7794205" cy="799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6"/>
                </a:lnSpc>
              </a:pPr>
              <a:r>
                <a:rPr lang="en-US" sz="4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Save the model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86131" y="3839898"/>
            <a:ext cx="4389424" cy="907679"/>
            <a:chOff x="0" y="0"/>
            <a:chExt cx="5852565" cy="1210239"/>
          </a:xfrm>
        </p:grpSpPr>
        <p:grpSp>
          <p:nvGrpSpPr>
            <p:cNvPr id="32" name="Group 32"/>
            <p:cNvGrpSpPr/>
            <p:nvPr/>
          </p:nvGrpSpPr>
          <p:grpSpPr>
            <a:xfrm>
              <a:off x="307727" y="0"/>
              <a:ext cx="5237112" cy="1210239"/>
              <a:chOff x="0" y="0"/>
              <a:chExt cx="1034491" cy="23906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4491" cy="239060"/>
              </a:xfrm>
              <a:custGeom>
                <a:avLst/>
                <a:gdLst/>
                <a:ahLst/>
                <a:cxnLst/>
                <a:rect l="l" t="t" r="r" b="b"/>
                <a:pathLst>
                  <a:path w="1034491" h="239060">
                    <a:moveTo>
                      <a:pt x="100523" y="0"/>
                    </a:moveTo>
                    <a:lnTo>
                      <a:pt x="933968" y="0"/>
                    </a:lnTo>
                    <a:cubicBezTo>
                      <a:pt x="989486" y="0"/>
                      <a:pt x="1034491" y="45006"/>
                      <a:pt x="1034491" y="100523"/>
                    </a:cubicBezTo>
                    <a:lnTo>
                      <a:pt x="1034491" y="138536"/>
                    </a:lnTo>
                    <a:cubicBezTo>
                      <a:pt x="1034491" y="194054"/>
                      <a:pt x="989486" y="239060"/>
                      <a:pt x="933968" y="239060"/>
                    </a:cubicBezTo>
                    <a:lnTo>
                      <a:pt x="100523" y="239060"/>
                    </a:lnTo>
                    <a:cubicBezTo>
                      <a:pt x="45006" y="239060"/>
                      <a:pt x="0" y="194054"/>
                      <a:pt x="0" y="138536"/>
                    </a:cubicBezTo>
                    <a:lnTo>
                      <a:pt x="0" y="100523"/>
                    </a:lnTo>
                    <a:cubicBezTo>
                      <a:pt x="0" y="45006"/>
                      <a:pt x="45006" y="0"/>
                      <a:pt x="100523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23825"/>
                <a:ext cx="1034491" cy="3628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309082"/>
              <a:ext cx="5852565" cy="62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6"/>
                </a:lnSpc>
              </a:pPr>
              <a:r>
                <a:rPr lang="en-US" sz="3200">
                  <a:solidFill>
                    <a:srgbClr val="000000"/>
                  </a:solidFill>
                  <a:latin typeface="Aristotelica Pro Bold"/>
                  <a:ea typeface="Aristotelica Pro Bold"/>
                  <a:cs typeface="Aristotelica Pro Bold"/>
                  <a:sym typeface="Aristotelica Pro Bold"/>
                </a:rPr>
                <a:t>Parameters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5233081">
            <a:off x="12538173" y="3266730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59" y="0"/>
                </a:lnTo>
                <a:lnTo>
                  <a:pt x="1396459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8944553" y="8058377"/>
            <a:ext cx="4797843" cy="1715912"/>
            <a:chOff x="0" y="0"/>
            <a:chExt cx="1263630" cy="45192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63630" cy="451927"/>
            </a:xfrm>
            <a:custGeom>
              <a:avLst/>
              <a:gdLst/>
              <a:ahLst/>
              <a:cxnLst/>
              <a:rect l="l" t="t" r="r" b="b"/>
              <a:pathLst>
                <a:path w="1263630" h="451927">
                  <a:moveTo>
                    <a:pt x="82295" y="0"/>
                  </a:moveTo>
                  <a:lnTo>
                    <a:pt x="1181335" y="0"/>
                  </a:lnTo>
                  <a:cubicBezTo>
                    <a:pt x="1203161" y="0"/>
                    <a:pt x="1224093" y="8670"/>
                    <a:pt x="1239526" y="24104"/>
                  </a:cubicBezTo>
                  <a:cubicBezTo>
                    <a:pt x="1254959" y="39537"/>
                    <a:pt x="1263630" y="60469"/>
                    <a:pt x="1263630" y="82295"/>
                  </a:cubicBezTo>
                  <a:lnTo>
                    <a:pt x="1263630" y="369632"/>
                  </a:lnTo>
                  <a:cubicBezTo>
                    <a:pt x="1263630" y="391458"/>
                    <a:pt x="1254959" y="412390"/>
                    <a:pt x="1239526" y="427824"/>
                  </a:cubicBezTo>
                  <a:cubicBezTo>
                    <a:pt x="1224093" y="443257"/>
                    <a:pt x="1203161" y="451927"/>
                    <a:pt x="1181335" y="451927"/>
                  </a:cubicBezTo>
                  <a:lnTo>
                    <a:pt x="82295" y="451927"/>
                  </a:lnTo>
                  <a:cubicBezTo>
                    <a:pt x="36845" y="451927"/>
                    <a:pt x="0" y="415083"/>
                    <a:pt x="0" y="369632"/>
                  </a:cubicBezTo>
                  <a:lnTo>
                    <a:pt x="0" y="82295"/>
                  </a:lnTo>
                  <a:cubicBezTo>
                    <a:pt x="0" y="60469"/>
                    <a:pt x="8670" y="39537"/>
                    <a:pt x="24104" y="24104"/>
                  </a:cubicBezTo>
                  <a:cubicBezTo>
                    <a:pt x="39537" y="8670"/>
                    <a:pt x="60469" y="0"/>
                    <a:pt x="82295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23825"/>
              <a:ext cx="1263630" cy="575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148762" y="8263299"/>
            <a:ext cx="4389424" cy="1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32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Metrics evaluations(RMSE,MAE,MAPE, Adjusted R2)</a:t>
            </a:r>
          </a:p>
        </p:txBody>
      </p:sp>
      <p:sp>
        <p:nvSpPr>
          <p:cNvPr id="41" name="Freeform 41"/>
          <p:cNvSpPr/>
          <p:nvPr/>
        </p:nvSpPr>
        <p:spPr>
          <a:xfrm rot="5233081">
            <a:off x="12783028" y="5639944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59" y="0"/>
                </a:lnTo>
                <a:lnTo>
                  <a:pt x="1396459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5732971">
            <a:off x="9491886" y="7807250"/>
            <a:ext cx="1396459" cy="422429"/>
          </a:xfrm>
          <a:custGeom>
            <a:avLst/>
            <a:gdLst/>
            <a:ahLst/>
            <a:cxnLst/>
            <a:rect l="l" t="t" r="r" b="b"/>
            <a:pathLst>
              <a:path w="1396459" h="422429">
                <a:moveTo>
                  <a:pt x="0" y="0"/>
                </a:moveTo>
                <a:lnTo>
                  <a:pt x="1396459" y="0"/>
                </a:lnTo>
                <a:lnTo>
                  <a:pt x="1396459" y="422429"/>
                </a:lnTo>
                <a:lnTo>
                  <a:pt x="0" y="422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-10800000">
            <a:off x="6027322" y="6527460"/>
            <a:ext cx="2564039" cy="775622"/>
          </a:xfrm>
          <a:custGeom>
            <a:avLst/>
            <a:gdLst/>
            <a:ahLst/>
            <a:cxnLst/>
            <a:rect l="l" t="t" r="r" b="b"/>
            <a:pathLst>
              <a:path w="2564039" h="775622">
                <a:moveTo>
                  <a:pt x="0" y="0"/>
                </a:moveTo>
                <a:lnTo>
                  <a:pt x="2564039" y="0"/>
                </a:lnTo>
                <a:lnTo>
                  <a:pt x="2564039" y="775622"/>
                </a:lnTo>
                <a:lnTo>
                  <a:pt x="0" y="77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2161699" y="224526"/>
            <a:ext cx="8904719" cy="58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Let’s continue...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55551" y="788257"/>
            <a:ext cx="0" cy="1606328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19942" y="3068221"/>
            <a:ext cx="8889144" cy="5908849"/>
          </a:xfrm>
          <a:custGeom>
            <a:avLst/>
            <a:gdLst/>
            <a:ahLst/>
            <a:cxnLst/>
            <a:rect l="l" t="t" r="r" b="b"/>
            <a:pathLst>
              <a:path w="8889144" h="5908849">
                <a:moveTo>
                  <a:pt x="0" y="0"/>
                </a:moveTo>
                <a:lnTo>
                  <a:pt x="8889144" y="0"/>
                </a:lnTo>
                <a:lnTo>
                  <a:pt x="8889144" y="5908849"/>
                </a:lnTo>
                <a:lnTo>
                  <a:pt x="0" y="590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03810" y="3499005"/>
            <a:ext cx="5523426" cy="4492250"/>
            <a:chOff x="0" y="0"/>
            <a:chExt cx="1454729" cy="118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4729" cy="1183144"/>
            </a:xfrm>
            <a:custGeom>
              <a:avLst/>
              <a:gdLst/>
              <a:ahLst/>
              <a:cxnLst/>
              <a:rect l="l" t="t" r="r" b="b"/>
              <a:pathLst>
                <a:path w="1454729" h="1183144">
                  <a:moveTo>
                    <a:pt x="71484" y="0"/>
                  </a:moveTo>
                  <a:lnTo>
                    <a:pt x="1383245" y="0"/>
                  </a:lnTo>
                  <a:cubicBezTo>
                    <a:pt x="1402204" y="0"/>
                    <a:pt x="1420386" y="7531"/>
                    <a:pt x="1433792" y="20937"/>
                  </a:cubicBezTo>
                  <a:cubicBezTo>
                    <a:pt x="1447198" y="34343"/>
                    <a:pt x="1454729" y="52525"/>
                    <a:pt x="1454729" y="71484"/>
                  </a:cubicBezTo>
                  <a:lnTo>
                    <a:pt x="1454729" y="1111660"/>
                  </a:lnTo>
                  <a:cubicBezTo>
                    <a:pt x="1454729" y="1130618"/>
                    <a:pt x="1447198" y="1148801"/>
                    <a:pt x="1433792" y="1162207"/>
                  </a:cubicBezTo>
                  <a:cubicBezTo>
                    <a:pt x="1420386" y="1175613"/>
                    <a:pt x="1402204" y="1183144"/>
                    <a:pt x="1383245" y="1183144"/>
                  </a:cubicBezTo>
                  <a:lnTo>
                    <a:pt x="71484" y="1183144"/>
                  </a:lnTo>
                  <a:cubicBezTo>
                    <a:pt x="52525" y="1183144"/>
                    <a:pt x="34343" y="1175613"/>
                    <a:pt x="20937" y="1162207"/>
                  </a:cubicBezTo>
                  <a:cubicBezTo>
                    <a:pt x="7531" y="1148801"/>
                    <a:pt x="0" y="1130618"/>
                    <a:pt x="0" y="1111660"/>
                  </a:cubicBezTo>
                  <a:lnTo>
                    <a:pt x="0" y="71484"/>
                  </a:lnTo>
                  <a:cubicBezTo>
                    <a:pt x="0" y="52525"/>
                    <a:pt x="7531" y="34343"/>
                    <a:pt x="20937" y="20937"/>
                  </a:cubicBezTo>
                  <a:cubicBezTo>
                    <a:pt x="34343" y="7531"/>
                    <a:pt x="52525" y="0"/>
                    <a:pt x="71484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454729" cy="1306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9942" y="1123950"/>
            <a:ext cx="1427797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Model interpretation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8567" y="2773324"/>
            <a:ext cx="2596033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Descriptions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0909" y="3747059"/>
            <a:ext cx="4180185" cy="37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20: Brand_2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24: Year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21: Brand_3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23: Brand_ 5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3: Options Semi Full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4:Options Standard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9: Type_4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22: Brand_4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25: Engine size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79946" y="663198"/>
            <a:ext cx="0" cy="3097725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09777" y="1806892"/>
            <a:ext cx="1427797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601606" y="-3736913"/>
            <a:ext cx="10001473" cy="8800223"/>
          </a:xfrm>
          <a:custGeom>
            <a:avLst/>
            <a:gdLst/>
            <a:ahLst/>
            <a:cxnLst/>
            <a:rect l="l" t="t" r="r" b="b"/>
            <a:pathLst>
              <a:path w="10001473" h="8800223">
                <a:moveTo>
                  <a:pt x="0" y="0"/>
                </a:moveTo>
                <a:lnTo>
                  <a:pt x="10001472" y="0"/>
                </a:lnTo>
                <a:lnTo>
                  <a:pt x="10001472" y="8800223"/>
                </a:lnTo>
                <a:lnTo>
                  <a:pt x="0" y="8800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584086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675336" y="4287825"/>
            <a:ext cx="14612411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chosen machine learning model can predict prices with a range of accuracy differences between 1.87% - 4.7% with the actual prices.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Brand and Option Standard are the most influential factors in determining the increase in car prices.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Year and Engine size are the most influential factors in determining the decrease of car prices.</a:t>
            </a:r>
          </a:p>
        </p:txBody>
      </p:sp>
      <p:sp>
        <p:nvSpPr>
          <p:cNvPr id="7" name="Freeform 7"/>
          <p:cNvSpPr/>
          <p:nvPr/>
        </p:nvSpPr>
        <p:spPr>
          <a:xfrm>
            <a:off x="12824383" y="562239"/>
            <a:ext cx="4434917" cy="3198684"/>
          </a:xfrm>
          <a:custGeom>
            <a:avLst/>
            <a:gdLst/>
            <a:ahLst/>
            <a:cxnLst/>
            <a:rect l="l" t="t" r="r" b="b"/>
            <a:pathLst>
              <a:path w="4434917" h="3198684">
                <a:moveTo>
                  <a:pt x="0" y="0"/>
                </a:moveTo>
                <a:lnTo>
                  <a:pt x="4434917" y="0"/>
                </a:lnTo>
                <a:lnTo>
                  <a:pt x="4434917" y="3198684"/>
                </a:lnTo>
                <a:lnTo>
                  <a:pt x="0" y="319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09662" y="717446"/>
            <a:ext cx="0" cy="1365885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1357328">
            <a:off x="12433503" y="797698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2"/>
                </a:lnTo>
                <a:lnTo>
                  <a:pt x="0" y="12631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3298" y="3199694"/>
            <a:ext cx="8811420" cy="7087306"/>
          </a:xfrm>
          <a:custGeom>
            <a:avLst/>
            <a:gdLst/>
            <a:ahLst/>
            <a:cxnLst/>
            <a:rect l="l" t="t" r="r" b="b"/>
            <a:pathLst>
              <a:path w="8811420" h="7087306">
                <a:moveTo>
                  <a:pt x="0" y="0"/>
                </a:moveTo>
                <a:lnTo>
                  <a:pt x="8811420" y="0"/>
                </a:lnTo>
                <a:lnTo>
                  <a:pt x="8811420" y="7087306"/>
                </a:lnTo>
                <a:lnTo>
                  <a:pt x="0" y="7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21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7148" y="812696"/>
            <a:ext cx="8886150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Model limitation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7148" y="2246813"/>
            <a:ext cx="9492392" cy="182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model is currently limited to predicting prices for used cars under SAR 300,000. As a result, accuracy may decrease for cars outside this price range</a:t>
            </a:r>
          </a:p>
          <a:p>
            <a:pPr algn="l">
              <a:lnSpc>
                <a:spcPts val="3624"/>
              </a:lnSpc>
            </a:pPr>
            <a:endParaRPr lang="en-US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109662" y="4830819"/>
            <a:ext cx="0" cy="228279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47148" y="4919444"/>
            <a:ext cx="11561678" cy="249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Model Recommendation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7148" y="7333079"/>
            <a:ext cx="9492392" cy="273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24"/>
              </a:lnSpc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Add features like accident history and explore connections between existing ones (engine size and mileage) to uncover hidden patterns and refine predictions.</a:t>
            </a:r>
          </a:p>
          <a:p>
            <a:pPr marL="518160" lvl="1" indent="-259080" algn="l">
              <a:lnSpc>
                <a:spcPts val="3624"/>
              </a:lnSpc>
              <a:buFont typeface="Arial"/>
              <a:buChar char="•"/>
            </a:pPr>
            <a:r>
              <a:rPr lang="en-US" sz="2400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Expanding the price range above 300k with additional features can unlock new, potentially valuable insights for the future.</a:t>
            </a:r>
          </a:p>
          <a:p>
            <a:pPr algn="l">
              <a:lnSpc>
                <a:spcPts val="3624"/>
              </a:lnSpc>
            </a:pPr>
            <a:endParaRPr lang="en-US" sz="2400">
              <a:solidFill>
                <a:srgbClr val="010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7582030">
            <a:off x="11766445" y="4418115"/>
            <a:ext cx="10159245" cy="8051202"/>
          </a:xfrm>
          <a:custGeom>
            <a:avLst/>
            <a:gdLst/>
            <a:ahLst/>
            <a:cxnLst/>
            <a:rect l="l" t="t" r="r" b="b"/>
            <a:pathLst>
              <a:path w="10159245" h="8051202">
                <a:moveTo>
                  <a:pt x="0" y="0"/>
                </a:moveTo>
                <a:lnTo>
                  <a:pt x="10159245" y="0"/>
                </a:lnTo>
                <a:lnTo>
                  <a:pt x="10159245" y="8051202"/>
                </a:lnTo>
                <a:lnTo>
                  <a:pt x="0" y="805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1216" y="2597938"/>
            <a:ext cx="8886150" cy="372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Let’s try to do predict in Google Cloud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885334">
            <a:off x="11899508" y="1932269"/>
            <a:ext cx="9603264" cy="9891002"/>
          </a:xfrm>
          <a:custGeom>
            <a:avLst/>
            <a:gdLst/>
            <a:ahLst/>
            <a:cxnLst/>
            <a:rect l="l" t="t" r="r" b="b"/>
            <a:pathLst>
              <a:path w="9603264" h="9891002">
                <a:moveTo>
                  <a:pt x="0" y="0"/>
                </a:moveTo>
                <a:lnTo>
                  <a:pt x="9603264" y="0"/>
                </a:lnTo>
                <a:lnTo>
                  <a:pt x="9603264" y="9891001"/>
                </a:lnTo>
                <a:lnTo>
                  <a:pt x="0" y="9891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989831" y="4905349"/>
            <a:ext cx="478289" cy="47828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5E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89831" y="5802737"/>
            <a:ext cx="478289" cy="4782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DC40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89831" y="6790869"/>
            <a:ext cx="478289" cy="47828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98A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070380" y="4904356"/>
            <a:ext cx="478289" cy="47828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4B4B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r>
                <a:rPr lang="en-US" sz="1499" u="non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70380" y="5747403"/>
            <a:ext cx="478289" cy="47828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7CD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070380" y="6724898"/>
            <a:ext cx="478289" cy="47828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BF7E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6</a:t>
              </a:r>
            </a:p>
          </p:txBody>
        </p:sp>
      </p:grpSp>
      <p:sp>
        <p:nvSpPr>
          <p:cNvPr id="37" name="Freeform 37"/>
          <p:cNvSpPr/>
          <p:nvPr/>
        </p:nvSpPr>
        <p:spPr>
          <a:xfrm rot="-10800000">
            <a:off x="13117293" y="2934621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38" name="Group 38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617232" y="4881281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PROBLEM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617232" y="5778692"/>
            <a:ext cx="3852545" cy="55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UNDERSTANDING &amp; PREPARATIONS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2613849" y="6906344"/>
            <a:ext cx="3592661" cy="27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MODEL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701068" y="6854342"/>
            <a:ext cx="2770263" cy="55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 MODEL (GCP)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701068" y="5044069"/>
            <a:ext cx="2770263" cy="27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701068" y="5862891"/>
            <a:ext cx="3592661" cy="27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99"/>
              </a:lnSpc>
              <a:spcBef>
                <a:spcPct val="0"/>
              </a:spcBef>
            </a:pPr>
            <a:r>
              <a:rPr lang="en-US" sz="1999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590799" y="2499038"/>
            <a:ext cx="1294921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85334">
            <a:off x="12102780" y="423934"/>
            <a:ext cx="9603264" cy="9891002"/>
          </a:xfrm>
          <a:custGeom>
            <a:avLst/>
            <a:gdLst/>
            <a:ahLst/>
            <a:cxnLst/>
            <a:rect l="l" t="t" r="r" b="b"/>
            <a:pathLst>
              <a:path w="9603264" h="9891002">
                <a:moveTo>
                  <a:pt x="0" y="0"/>
                </a:moveTo>
                <a:lnTo>
                  <a:pt x="9603264" y="0"/>
                </a:lnTo>
                <a:lnTo>
                  <a:pt x="9603264" y="9891002"/>
                </a:lnTo>
                <a:lnTo>
                  <a:pt x="0" y="98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57652" y="2991951"/>
            <a:ext cx="7830348" cy="7563045"/>
          </a:xfrm>
          <a:custGeom>
            <a:avLst/>
            <a:gdLst/>
            <a:ahLst/>
            <a:cxnLst/>
            <a:rect l="l" t="t" r="r" b="b"/>
            <a:pathLst>
              <a:path w="7830348" h="7563045">
                <a:moveTo>
                  <a:pt x="7830348" y="0"/>
                </a:moveTo>
                <a:lnTo>
                  <a:pt x="0" y="0"/>
                </a:lnTo>
                <a:lnTo>
                  <a:pt x="0" y="7563045"/>
                </a:lnTo>
                <a:lnTo>
                  <a:pt x="7830348" y="7563045"/>
                </a:lnTo>
                <a:lnTo>
                  <a:pt x="7830348" y="0"/>
                </a:lnTo>
                <a:close/>
              </a:path>
            </a:pathLst>
          </a:custGeom>
          <a:blipFill>
            <a:blip r:embed="rId4"/>
            <a:stretch>
              <a:fillRect b="-80451"/>
            </a:stretch>
          </a:blipFill>
        </p:spPr>
      </p:sp>
      <p:sp>
        <p:nvSpPr>
          <p:cNvPr id="4" name="AutoShape 4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882216" y="1375507"/>
            <a:ext cx="8926914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Context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9187" y="7090834"/>
            <a:ext cx="9472972" cy="26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Sellers often struggle to determine the price market, especially within the specific price range of the market (under 300k) with the variability of car conditions, features, market demands etc.</a:t>
            </a:r>
          </a:p>
          <a:p>
            <a:pPr algn="l">
              <a:lnSpc>
                <a:spcPts val="4227"/>
              </a:lnSpc>
            </a:pPr>
            <a:endParaRPr lang="en-US" sz="27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6159" y="8157634"/>
            <a:ext cx="9472972" cy="52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609187" y="2541367"/>
            <a:ext cx="9472972" cy="10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used car market in Saudi Arabia is growing rapidly, with a diverse range of cars available across different regions.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947738" y="5587849"/>
            <a:ext cx="0" cy="3097725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09187" y="5713392"/>
            <a:ext cx="8926914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Business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85334">
            <a:off x="12102780" y="423934"/>
            <a:ext cx="9603264" cy="9891002"/>
          </a:xfrm>
          <a:custGeom>
            <a:avLst/>
            <a:gdLst/>
            <a:ahLst/>
            <a:cxnLst/>
            <a:rect l="l" t="t" r="r" b="b"/>
            <a:pathLst>
              <a:path w="9603264" h="9891002">
                <a:moveTo>
                  <a:pt x="0" y="0"/>
                </a:moveTo>
                <a:lnTo>
                  <a:pt x="9603264" y="0"/>
                </a:lnTo>
                <a:lnTo>
                  <a:pt x="9603264" y="9891002"/>
                </a:lnTo>
                <a:lnTo>
                  <a:pt x="0" y="989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457652" y="2991951"/>
            <a:ext cx="7830348" cy="7563045"/>
          </a:xfrm>
          <a:custGeom>
            <a:avLst/>
            <a:gdLst/>
            <a:ahLst/>
            <a:cxnLst/>
            <a:rect l="l" t="t" r="r" b="b"/>
            <a:pathLst>
              <a:path w="7830348" h="7563045">
                <a:moveTo>
                  <a:pt x="7830348" y="0"/>
                </a:moveTo>
                <a:lnTo>
                  <a:pt x="0" y="0"/>
                </a:lnTo>
                <a:lnTo>
                  <a:pt x="0" y="7563045"/>
                </a:lnTo>
                <a:lnTo>
                  <a:pt x="7830348" y="7563045"/>
                </a:lnTo>
                <a:lnTo>
                  <a:pt x="7830348" y="0"/>
                </a:lnTo>
                <a:close/>
              </a:path>
            </a:pathLst>
          </a:custGeom>
          <a:blipFill>
            <a:blip r:embed="rId4"/>
            <a:stretch>
              <a:fillRect b="-80451"/>
            </a:stretch>
          </a:blipFill>
        </p:spPr>
      </p:sp>
      <p:sp>
        <p:nvSpPr>
          <p:cNvPr id="4" name="AutoShape 4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09187" y="1375507"/>
            <a:ext cx="8926914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Bold"/>
                <a:ea typeface="Aristotelica Pro Bold"/>
                <a:cs typeface="Aristotelica Pro Bold"/>
                <a:sym typeface="Aristotelica Pro Bold"/>
              </a:rPr>
              <a:t>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5066" y="2658768"/>
            <a:ext cx="9472972" cy="210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422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 the price of non-</a:t>
            </a:r>
            <a:r>
              <a:rPr lang="en-US" sz="27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negotible</a:t>
            </a:r>
            <a:r>
              <a:rPr lang="en-US" sz="27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used cars within range under SAR300k</a:t>
            </a:r>
          </a:p>
          <a:p>
            <a:pPr marL="604516" lvl="1" indent="-302258" algn="l">
              <a:lnSpc>
                <a:spcPts val="422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Finding features that are affecting the most.</a:t>
            </a:r>
          </a:p>
          <a:p>
            <a:pPr algn="l">
              <a:lnSpc>
                <a:spcPts val="4227"/>
              </a:lnSpc>
            </a:pPr>
            <a:endParaRPr lang="en-US" sz="279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282301"/>
            <a:ext cx="11589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using price range under 300k?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6159" y="8157634"/>
            <a:ext cx="9472972" cy="52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36159" y="7412652"/>
            <a:ext cx="10782866" cy="15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observation from the dataset and internet research, this price range is a sweet spot to get an affordable used car,  for example, if a buyer looking for an old luxury type of car.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520162" y="2743861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6986109">
            <a:off x="13413028" y="-4156258"/>
            <a:ext cx="7025652" cy="10369917"/>
          </a:xfrm>
          <a:custGeom>
            <a:avLst/>
            <a:gdLst/>
            <a:ahLst/>
            <a:cxnLst/>
            <a:rect l="l" t="t" r="r" b="b"/>
            <a:pathLst>
              <a:path w="7025652" h="10369917">
                <a:moveTo>
                  <a:pt x="0" y="0"/>
                </a:moveTo>
                <a:lnTo>
                  <a:pt x="7025653" y="0"/>
                </a:lnTo>
                <a:lnTo>
                  <a:pt x="7025653" y="10369916"/>
                </a:lnTo>
                <a:lnTo>
                  <a:pt x="0" y="1036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549565" y="5616641"/>
            <a:ext cx="7883470" cy="2292776"/>
          </a:xfrm>
          <a:custGeom>
            <a:avLst/>
            <a:gdLst/>
            <a:ahLst/>
            <a:cxnLst/>
            <a:rect l="l" t="t" r="r" b="b"/>
            <a:pathLst>
              <a:path w="7883470" h="2292776">
                <a:moveTo>
                  <a:pt x="7883471" y="0"/>
                </a:moveTo>
                <a:lnTo>
                  <a:pt x="0" y="0"/>
                </a:lnTo>
                <a:lnTo>
                  <a:pt x="0" y="2292776"/>
                </a:lnTo>
                <a:lnTo>
                  <a:pt x="7883471" y="2292776"/>
                </a:lnTo>
                <a:lnTo>
                  <a:pt x="78834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50693" y="7357643"/>
            <a:ext cx="4210775" cy="15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setting fair prices, car sellers win customer trust and loyalty.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7075" y="7275686"/>
            <a:ext cx="4573086" cy="15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Help set a competitive price to prevent overpriced and underpriced of used car.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6776" y="1334617"/>
            <a:ext cx="10361629" cy="252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dirty="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Why we need Machine </a:t>
            </a:r>
            <a:r>
              <a:rPr lang="en-US" sz="9000" dirty="0" err="1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Learing</a:t>
            </a:r>
            <a:r>
              <a:rPr lang="en-US" sz="9000" dirty="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9645" y="6658254"/>
            <a:ext cx="4907946" cy="52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>
                <a:solidFill>
                  <a:srgbClr val="0066D8"/>
                </a:solidFill>
                <a:latin typeface="Roboto"/>
                <a:ea typeface="Roboto"/>
                <a:cs typeface="Roboto"/>
                <a:sym typeface="Roboto"/>
              </a:rPr>
              <a:t>Optimize the pricing startegy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0693" y="6658254"/>
            <a:ext cx="3736984" cy="52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2799">
                <a:solidFill>
                  <a:srgbClr val="0066D8"/>
                </a:solidFill>
                <a:latin typeface="Roboto"/>
                <a:ea typeface="Roboto"/>
                <a:cs typeface="Roboto"/>
                <a:sym typeface="Roboto"/>
              </a:rPr>
              <a:t>Boost customer trust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144000" y="4198546"/>
            <a:ext cx="2525382" cy="2395956"/>
          </a:xfrm>
          <a:custGeom>
            <a:avLst/>
            <a:gdLst/>
            <a:ahLst/>
            <a:cxnLst/>
            <a:rect l="l" t="t" r="r" b="b"/>
            <a:pathLst>
              <a:path w="2525382" h="2395956">
                <a:moveTo>
                  <a:pt x="0" y="0"/>
                </a:moveTo>
                <a:lnTo>
                  <a:pt x="2525382" y="0"/>
                </a:lnTo>
                <a:lnTo>
                  <a:pt x="2525382" y="2395956"/>
                </a:lnTo>
                <a:lnTo>
                  <a:pt x="0" y="2395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36997" y="4556734"/>
            <a:ext cx="2670019" cy="1925752"/>
          </a:xfrm>
          <a:custGeom>
            <a:avLst/>
            <a:gdLst/>
            <a:ahLst/>
            <a:cxnLst/>
            <a:rect l="l" t="t" r="r" b="b"/>
            <a:pathLst>
              <a:path w="2670019" h="1925752">
                <a:moveTo>
                  <a:pt x="0" y="0"/>
                </a:moveTo>
                <a:lnTo>
                  <a:pt x="2670019" y="0"/>
                </a:lnTo>
                <a:lnTo>
                  <a:pt x="2670019" y="1925751"/>
                </a:lnTo>
                <a:lnTo>
                  <a:pt x="0" y="1925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8828" y="2171430"/>
            <a:ext cx="6733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 of used car.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38828" y="2819412"/>
            <a:ext cx="14353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region in which the used car was offered for sale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8828" y="3494441"/>
            <a:ext cx="65811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company name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43200" y="440725"/>
            <a:ext cx="10219957" cy="127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List of the data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947737" y="865438"/>
            <a:ext cx="0" cy="1059907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38828" y="4171045"/>
            <a:ext cx="8576370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Gear_Type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Gear type size of used car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8828" y="4836501"/>
            <a:ext cx="7114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Origin: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Origin of used car.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8828" y="5518515"/>
            <a:ext cx="7876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Options: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Options of used car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8828" y="6145871"/>
            <a:ext cx="7876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Manufacturing year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6856460"/>
            <a:ext cx="10706100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Engine_Size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engine size of used car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8828" y="7516531"/>
            <a:ext cx="89433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Mileage: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Mileage of used car.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8828" y="8203930"/>
            <a:ext cx="12067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Negotiable: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True if the price is 0, it means negotiable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8828" y="8883050"/>
            <a:ext cx="5971572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Price: 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car price</a:t>
            </a:r>
            <a:r>
              <a:rPr lang="en-US" sz="3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490969" y="1123950"/>
            <a:ext cx="10219957" cy="249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Data Understandings</a:t>
            </a:r>
          </a:p>
        </p:txBody>
      </p:sp>
      <p:sp>
        <p:nvSpPr>
          <p:cNvPr id="4" name="Freeform 4"/>
          <p:cNvSpPr/>
          <p:nvPr/>
        </p:nvSpPr>
        <p:spPr>
          <a:xfrm rot="-8174382">
            <a:off x="12323804" y="2554296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1"/>
                </a:lnTo>
                <a:lnTo>
                  <a:pt x="0" y="1263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90969" y="4163077"/>
            <a:ext cx="9362080" cy="470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680"/>
              </a:lnSpc>
              <a:buFont typeface="Arial"/>
              <a:buChar char="•"/>
            </a:pPr>
            <a:r>
              <a:rPr lang="en-US" sz="3099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Target: Price</a:t>
            </a:r>
          </a:p>
          <a:p>
            <a:pPr marL="669285" lvl="1" indent="-334642" algn="l">
              <a:lnSpc>
                <a:spcPts val="4680"/>
              </a:lnSpc>
              <a:buFont typeface="Arial"/>
              <a:buChar char="•"/>
            </a:pPr>
            <a:r>
              <a:rPr lang="en-US" sz="3099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Features: Type, 'Region, Make, Gear_Type, Origin, Options, Year,  Engine_Size, and Mileage.</a:t>
            </a:r>
          </a:p>
          <a:p>
            <a:pPr marL="669285" lvl="1" indent="-334642" algn="l">
              <a:lnSpc>
                <a:spcPts val="4680"/>
              </a:lnSpc>
              <a:buFont typeface="Arial"/>
              <a:buChar char="•"/>
            </a:pPr>
            <a:r>
              <a:rPr lang="en-US" sz="3099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The dataset consists of 5624 data</a:t>
            </a:r>
          </a:p>
          <a:p>
            <a:pPr marL="669285" lvl="1" indent="-334642" algn="l">
              <a:lnSpc>
                <a:spcPts val="4680"/>
              </a:lnSpc>
              <a:buFont typeface="Arial"/>
              <a:buChar char="•"/>
            </a:pPr>
            <a:r>
              <a:rPr lang="en-US" sz="3099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There are a total of 705 outliers in numerical data</a:t>
            </a:r>
          </a:p>
          <a:p>
            <a:pPr marL="669285" lvl="1" indent="-334642" algn="l">
              <a:lnSpc>
                <a:spcPts val="4680"/>
              </a:lnSpc>
              <a:buFont typeface="Arial"/>
              <a:buChar char="•"/>
            </a:pPr>
            <a:r>
              <a:rPr lang="en-US" sz="3099">
                <a:solidFill>
                  <a:srgbClr val="010101"/>
                </a:solidFill>
                <a:latin typeface="Roboto"/>
                <a:ea typeface="Roboto"/>
                <a:cs typeface="Roboto"/>
                <a:sym typeface="Roboto"/>
              </a:rPr>
              <a:t>Toyota has become the most profitable brand for used cars priced under 300k</a:t>
            </a:r>
          </a:p>
          <a:p>
            <a:pPr algn="l">
              <a:lnSpc>
                <a:spcPts val="4680"/>
              </a:lnSpc>
            </a:pPr>
            <a:endParaRPr lang="en-US" sz="3099">
              <a:solidFill>
                <a:srgbClr val="01010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174382">
            <a:off x="12323804" y="2554296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1"/>
                </a:lnTo>
                <a:lnTo>
                  <a:pt x="0" y="1263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60361" y="2857701"/>
            <a:ext cx="8939876" cy="6651429"/>
          </a:xfrm>
          <a:custGeom>
            <a:avLst/>
            <a:gdLst/>
            <a:ahLst/>
            <a:cxnLst/>
            <a:rect l="l" t="t" r="r" b="b"/>
            <a:pathLst>
              <a:path w="8939876" h="6651429">
                <a:moveTo>
                  <a:pt x="0" y="0"/>
                </a:moveTo>
                <a:lnTo>
                  <a:pt x="8939876" y="0"/>
                </a:lnTo>
                <a:lnTo>
                  <a:pt x="8939876" y="6651430"/>
                </a:lnTo>
                <a:lnTo>
                  <a:pt x="0" y="665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6529" y="1253781"/>
            <a:ext cx="150949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Relation between numerical features and price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1374" y="4708946"/>
            <a:ext cx="6034647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correlation: 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Engine size and Price (0.42)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Weak correlation: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Mileage and Price (-0.23)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439200" y="2496600"/>
            <a:ext cx="3097725" cy="0"/>
          </a:xfrm>
          <a:prstGeom prst="line">
            <a:avLst/>
          </a:prstGeom>
          <a:ln w="161925" cap="flat">
            <a:solidFill>
              <a:srgbClr val="65A2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490969" y="1319041"/>
            <a:ext cx="10219957" cy="249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000000"/>
                </a:solidFill>
                <a:latin typeface="Aristotelica Pro Semi-Bold"/>
                <a:ea typeface="Aristotelica Pro Semi-Bold"/>
                <a:cs typeface="Aristotelica Pro Semi-Bold"/>
                <a:sym typeface="Aristotelica Pro Semi-Bold"/>
              </a:rPr>
              <a:t>Data Cleaning &amp; Preparations</a:t>
            </a:r>
          </a:p>
        </p:txBody>
      </p:sp>
      <p:sp>
        <p:nvSpPr>
          <p:cNvPr id="4" name="Freeform 4"/>
          <p:cNvSpPr/>
          <p:nvPr/>
        </p:nvSpPr>
        <p:spPr>
          <a:xfrm rot="-8174382">
            <a:off x="10355831" y="2233965"/>
            <a:ext cx="8558100" cy="12631821"/>
          </a:xfrm>
          <a:custGeom>
            <a:avLst/>
            <a:gdLst/>
            <a:ahLst/>
            <a:cxnLst/>
            <a:rect l="l" t="t" r="r" b="b"/>
            <a:pathLst>
              <a:path w="8558100" h="12631821">
                <a:moveTo>
                  <a:pt x="0" y="0"/>
                </a:moveTo>
                <a:lnTo>
                  <a:pt x="8558100" y="0"/>
                </a:lnTo>
                <a:lnTo>
                  <a:pt x="8558100" y="12631821"/>
                </a:lnTo>
                <a:lnTo>
                  <a:pt x="0" y="12631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90969" y="4294359"/>
            <a:ext cx="10219957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l">
              <a:lnSpc>
                <a:spcPts val="4831"/>
              </a:lnSpc>
              <a:buAutoNum type="arabi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Delete the duplicated data: 4</a:t>
            </a:r>
          </a:p>
          <a:p>
            <a:pPr marL="690876" lvl="1" indent="-345438" algn="l">
              <a:lnSpc>
                <a:spcPts val="4831"/>
              </a:lnSpc>
              <a:buAutoNum type="arabi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 the column Negotiable</a:t>
            </a:r>
          </a:p>
          <a:p>
            <a:pPr marL="690876" lvl="1" indent="-345438" algn="l">
              <a:lnSpc>
                <a:spcPts val="4831"/>
              </a:lnSpc>
              <a:buAutoNum type="arabi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 the ‘Unknown’ values inside the column Origin</a:t>
            </a:r>
          </a:p>
          <a:p>
            <a:pPr marL="690876" lvl="1" indent="-345438" algn="l">
              <a:lnSpc>
                <a:spcPts val="4831"/>
              </a:lnSpc>
              <a:buAutoNum type="arabi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Create a threshold for each numerical column:</a:t>
            </a:r>
          </a:p>
          <a:p>
            <a:pPr marL="1381751" lvl="2" indent="-460584" algn="l">
              <a:lnSpc>
                <a:spcPts val="4831"/>
              </a:lnSpc>
              <a:buAutoNum type="alphaL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Year ( range between 2011-2021)</a:t>
            </a:r>
          </a:p>
          <a:p>
            <a:pPr marL="1381751" lvl="2" indent="-460584" algn="l">
              <a:lnSpc>
                <a:spcPts val="4831"/>
              </a:lnSpc>
              <a:buAutoNum type="alphaL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Price ( SAR26,000 - SAR298,000)</a:t>
            </a:r>
          </a:p>
          <a:p>
            <a:pPr marL="1381751" lvl="2" indent="-460584" algn="l">
              <a:lnSpc>
                <a:spcPts val="4831"/>
              </a:lnSpc>
              <a:buAutoNum type="alphaL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Mileage (100 - 277,000)</a:t>
            </a:r>
          </a:p>
          <a:p>
            <a:pPr marL="1381751" lvl="2" indent="-460584" algn="l">
              <a:lnSpc>
                <a:spcPts val="4831"/>
              </a:lnSpc>
              <a:buAutoNum type="alphaLcPeriod"/>
            </a:pPr>
            <a:r>
              <a:rPr lang="en-US" sz="31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Engine size ( 1.0 - 6.3)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829</Words>
  <Application>Microsoft Office PowerPoint</Application>
  <PresentationFormat>Custom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Montserrat Bold</vt:lpstr>
      <vt:lpstr>Montserrat Ultra-Bold</vt:lpstr>
      <vt:lpstr>Canva Sans</vt:lpstr>
      <vt:lpstr>Roboto Bold</vt:lpstr>
      <vt:lpstr>Montserrat Semi-Bold</vt:lpstr>
      <vt:lpstr>Canva Sans Bold</vt:lpstr>
      <vt:lpstr>Aristotelica Pro Bold</vt:lpstr>
      <vt:lpstr>Calibri</vt:lpstr>
      <vt:lpstr>Arial</vt:lpstr>
      <vt:lpstr>Roboto</vt:lpstr>
      <vt:lpstr>Aristotelica Pro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used car price</dc:title>
  <dc:creator>ACER</dc:creator>
  <cp:lastModifiedBy>ACER</cp:lastModifiedBy>
  <cp:revision>2</cp:revision>
  <dcterms:created xsi:type="dcterms:W3CDTF">2006-08-16T00:00:00Z</dcterms:created>
  <dcterms:modified xsi:type="dcterms:W3CDTF">2024-07-19T16:30:43Z</dcterms:modified>
  <dc:identifier>DAGK_O6_ALk</dc:identifier>
</cp:coreProperties>
</file>